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DF6DA"/>
              </a:solidFill>
              <a:prstDash val="solid"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DBBB3"/>
              </a:solidFill>
              <a:prstDash val="solid"/>
              <a:miter lim="400000"/>
            </a:ln>
          </a:top>
          <a:bottom>
            <a:ln w="3175" cap="flat">
              <a:solidFill>
                <a:srgbClr val="BDBBB3"/>
              </a:solidFill>
              <a:prstDash val="solid"/>
              <a:miter lim="400000"/>
            </a:ln>
          </a:bottom>
          <a:insideH>
            <a:ln w="3175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线条"/>
          <p:cNvSpPr/>
          <p:nvPr/>
        </p:nvSpPr>
        <p:spPr>
          <a:xfrm>
            <a:off x="952500" y="72898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标题文本"/>
          <p:cNvSpPr txBox="1"/>
          <p:nvPr>
            <p:ph type="title"/>
          </p:nvPr>
        </p:nvSpPr>
        <p:spPr>
          <a:xfrm>
            <a:off x="952500" y="4229100"/>
            <a:ext cx="22479000" cy="2857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5" name="正文级别 1…"/>
          <p:cNvSpPr txBox="1"/>
          <p:nvPr>
            <p:ph type="body" sz="quarter" idx="1"/>
          </p:nvPr>
        </p:nvSpPr>
        <p:spPr>
          <a:xfrm>
            <a:off x="952500" y="7823200"/>
            <a:ext cx="22479000" cy="1155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幻灯片编号"/>
          <p:cNvSpPr txBox="1"/>
          <p:nvPr>
            <p:ph type="sldNum" sz="quarter" idx="2"/>
          </p:nvPr>
        </p:nvSpPr>
        <p:spPr>
          <a:xfrm>
            <a:off x="22898100" y="12319000"/>
            <a:ext cx="419100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苏子柔"/>
          <p:cNvSpPr txBox="1"/>
          <p:nvPr>
            <p:ph type="body" sz="quarter" idx="21"/>
          </p:nvPr>
        </p:nvSpPr>
        <p:spPr>
          <a:xfrm>
            <a:off x="952500" y="8318500"/>
            <a:ext cx="224790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i="1" sz="4200">
                <a:solidFill>
                  <a:srgbClr val="9D9D9D"/>
                </a:solidFill>
              </a:defRPr>
            </a:lvl1pPr>
          </a:lstStyle>
          <a:p>
            <a:pPr/>
            <a:r>
              <a:t>–苏子柔</a:t>
            </a:r>
          </a:p>
        </p:txBody>
      </p:sp>
      <p:sp>
        <p:nvSpPr>
          <p:cNvPr id="100" name="“在此键入引文。”"/>
          <p:cNvSpPr txBox="1"/>
          <p:nvPr>
            <p:ph type="body" sz="quarter" idx="22"/>
          </p:nvPr>
        </p:nvSpPr>
        <p:spPr>
          <a:xfrm>
            <a:off x="2387600" y="5988248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50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142761833_2880x1921.jpeg"/>
          <p:cNvSpPr/>
          <p:nvPr>
            <p:ph type="pic" idx="21"/>
          </p:nvPr>
        </p:nvSpPr>
        <p:spPr>
          <a:xfrm>
            <a:off x="0" y="-87630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像"/>
          <p:cNvSpPr/>
          <p:nvPr>
            <p:ph type="pic" idx="21"/>
          </p:nvPr>
        </p:nvSpPr>
        <p:spPr>
          <a:xfrm>
            <a:off x="927100" y="-1765300"/>
            <a:ext cx="22529800" cy="15019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标题文本"/>
          <p:cNvSpPr txBox="1"/>
          <p:nvPr>
            <p:ph type="title"/>
          </p:nvPr>
        </p:nvSpPr>
        <p:spPr>
          <a:xfrm>
            <a:off x="952500" y="9982200"/>
            <a:ext cx="22479000" cy="15748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5" name="正文级别 1…"/>
          <p:cNvSpPr txBox="1"/>
          <p:nvPr>
            <p:ph type="body" sz="quarter" idx="1"/>
          </p:nvPr>
        </p:nvSpPr>
        <p:spPr>
          <a:xfrm>
            <a:off x="952500" y="11620500"/>
            <a:ext cx="224790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/>
          <p:nvPr>
            <p:ph type="title"/>
          </p:nvPr>
        </p:nvSpPr>
        <p:spPr>
          <a:xfrm>
            <a:off x="952500" y="5435600"/>
            <a:ext cx="22479000" cy="28575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像"/>
          <p:cNvSpPr/>
          <p:nvPr>
            <p:ph type="pic" idx="21"/>
          </p:nvPr>
        </p:nvSpPr>
        <p:spPr>
          <a:xfrm>
            <a:off x="12623800" y="-1346200"/>
            <a:ext cx="10928468" cy="16319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标题文本"/>
          <p:cNvSpPr txBox="1"/>
          <p:nvPr>
            <p:ph type="title"/>
          </p:nvPr>
        </p:nvSpPr>
        <p:spPr>
          <a:xfrm>
            <a:off x="952500" y="3378200"/>
            <a:ext cx="10934700" cy="8534400"/>
          </a:xfrm>
          <a:prstGeom prst="rect">
            <a:avLst/>
          </a:prstGeom>
        </p:spPr>
        <p:txBody>
          <a:bodyPr anchor="t"/>
          <a:lstStyle/>
          <a:p>
            <a:pPr/>
            <a:r>
              <a:t>标题文本</a:t>
            </a:r>
          </a:p>
        </p:txBody>
      </p:sp>
      <p:sp>
        <p:nvSpPr>
          <p:cNvPr id="43" name="正文级别 1…"/>
          <p:cNvSpPr txBox="1"/>
          <p:nvPr>
            <p:ph type="body" sz="quarter" idx="1"/>
          </p:nvPr>
        </p:nvSpPr>
        <p:spPr>
          <a:xfrm>
            <a:off x="952500" y="1638300"/>
            <a:ext cx="109347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线条"/>
          <p:cNvSpPr/>
          <p:nvPr/>
        </p:nvSpPr>
        <p:spPr>
          <a:xfrm>
            <a:off x="952500" y="36195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线条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2" name="正文级别 1…"/>
          <p:cNvSpPr txBox="1"/>
          <p:nvPr>
            <p:ph type="body" idx="1"/>
          </p:nvPr>
        </p:nvSpPr>
        <p:spPr>
          <a:xfrm>
            <a:off x="952500" y="4267200"/>
            <a:ext cx="22479000" cy="8051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线条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" name="图像"/>
          <p:cNvSpPr/>
          <p:nvPr>
            <p:ph type="pic" sz="half" idx="21"/>
          </p:nvPr>
        </p:nvSpPr>
        <p:spPr>
          <a:xfrm>
            <a:off x="381000" y="4229100"/>
            <a:ext cx="11684000" cy="7789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12687300" y="4114800"/>
            <a:ext cx="10744200" cy="79502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1pPr>
            <a:lvl2pPr marL="9906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2pPr>
            <a:lvl3pPr marL="14859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3pPr>
            <a:lvl4pPr marL="19812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4pPr>
            <a:lvl5pPr marL="24765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图像"/>
          <p:cNvSpPr/>
          <p:nvPr>
            <p:ph type="pic" sz="half" idx="21"/>
          </p:nvPr>
        </p:nvSpPr>
        <p:spPr>
          <a:xfrm>
            <a:off x="13208000" y="520700"/>
            <a:ext cx="10909968" cy="7277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" name="图像"/>
          <p:cNvSpPr/>
          <p:nvPr>
            <p:ph type="pic" sz="half" idx="22"/>
          </p:nvPr>
        </p:nvSpPr>
        <p:spPr>
          <a:xfrm>
            <a:off x="13208000" y="6146800"/>
            <a:ext cx="10160000" cy="6773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" name="图像"/>
          <p:cNvSpPr/>
          <p:nvPr>
            <p:ph type="pic" idx="23"/>
          </p:nvPr>
        </p:nvSpPr>
        <p:spPr>
          <a:xfrm>
            <a:off x="736600" y="-1397000"/>
            <a:ext cx="11855474" cy="1770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952500" y="13004800"/>
            <a:ext cx="22479000" cy="0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线条"/>
          <p:cNvSpPr/>
          <p:nvPr/>
        </p:nvSpPr>
        <p:spPr>
          <a:xfrm>
            <a:off x="952500" y="7112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952500" y="1384300"/>
            <a:ext cx="22479000" cy="1094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标题文本"/>
          <p:cNvSpPr txBox="1"/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6" name="幻灯片编号"/>
          <p:cNvSpPr txBox="1"/>
          <p:nvPr>
            <p:ph type="sldNum" sz="quarter" idx="2"/>
          </p:nvPr>
        </p:nvSpPr>
        <p:spPr>
          <a:xfrm>
            <a:off x="22923500" y="12319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571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1143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714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2286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857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3429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4000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4572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5143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ining Cross-Image Semantics for Weakly Supervised Semantic Segmentation ECCV2020 ora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 defTabSz="627379">
              <a:defRPr sz="6840"/>
            </a:lvl1pPr>
          </a:lstStyle>
          <a:p>
            <a:pPr/>
            <a:r>
              <a:t>Mining Cross-Image Semantics for Weakly Supervised Semantic Segmentation ECCV2020 oral </a:t>
            </a:r>
          </a:p>
        </p:txBody>
      </p:sp>
      <p:sp>
        <p:nvSpPr>
          <p:cNvPr id="126" name="Guolei Sun1, 􏰟Wenguan Wang1, Jifeng Dai2, and Luc Van Gool1…"/>
          <p:cNvSpPr txBox="1"/>
          <p:nvPr>
            <p:ph type="subTitle" sz="half" idx="1"/>
          </p:nvPr>
        </p:nvSpPr>
        <p:spPr>
          <a:xfrm>
            <a:off x="952500" y="7823200"/>
            <a:ext cx="22479000" cy="3933246"/>
          </a:xfrm>
          <a:prstGeom prst="rect">
            <a:avLst/>
          </a:prstGeom>
        </p:spPr>
        <p:txBody>
          <a:bodyPr/>
          <a:lstStyle/>
          <a:p>
            <a:pPr algn="ctr"/>
            <a:r>
              <a:t>Guolei Sun</a:t>
            </a:r>
            <a:r>
              <a:rPr baseline="31999"/>
              <a:t>1</a:t>
            </a:r>
            <a:r>
              <a:t>, 􏰟Wenguan Wang</a:t>
            </a:r>
            <a:r>
              <a:rPr baseline="31999"/>
              <a:t>1</a:t>
            </a:r>
            <a:r>
              <a:t>, Jifeng Dai</a:t>
            </a:r>
            <a:r>
              <a:rPr baseline="31999"/>
              <a:t>2</a:t>
            </a:r>
            <a:r>
              <a:t>, and Luc Van Gool</a:t>
            </a:r>
            <a:r>
              <a:rPr baseline="31999"/>
              <a:t>1</a:t>
            </a:r>
            <a:endParaRPr baseline="31999"/>
          </a:p>
          <a:p>
            <a:pPr algn="ctr"/>
            <a:r>
              <a:rPr baseline="31999"/>
              <a:t>1</a:t>
            </a:r>
            <a:r>
              <a:t> ETH Zurich </a:t>
            </a:r>
            <a:r>
              <a:rPr baseline="31999"/>
              <a:t>2</a:t>
            </a:r>
            <a:r>
              <a:t> SenseTime Research</a:t>
            </a:r>
            <a:br/>
            <a:r>
              <a:rPr baseline="31999"/>
              <a:t>3</a:t>
            </a:r>
            <a:r>
              <a:t> Qing Yuan Research Institute, Shanghai Jiao Tong University </a:t>
            </a:r>
          </a:p>
          <a:p>
            <a:pPr algn="ctr">
              <a:defRPr u="sng"/>
            </a:pPr>
            <a:r>
              <a:t>https://github.com/GuoleiSun/MCIS_wsss </a:t>
            </a:r>
          </a:p>
          <a:p>
            <a:pPr/>
            <a:r>
              <a:rPr baseline="31999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3079" t="0" r="3079" b="33878"/>
          <a:stretch>
            <a:fillRect/>
          </a:stretch>
        </p:blipFill>
        <p:spPr>
          <a:xfrm>
            <a:off x="500062" y="2969378"/>
            <a:ext cx="23383834" cy="882191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Methodology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Methodology </a:t>
            </a:r>
            <a:endParaRPr sz="1200"/>
          </a:p>
          <a:p>
            <a:pPr>
              <a:defRPr sz="6000"/>
            </a:pPr>
            <a:endParaRPr sz="1200"/>
          </a:p>
        </p:txBody>
      </p:sp>
      <p:sp>
        <p:nvSpPr>
          <p:cNvPr id="172" name="矩形"/>
          <p:cNvSpPr/>
          <p:nvPr/>
        </p:nvSpPr>
        <p:spPr>
          <a:xfrm>
            <a:off x="13204567" y="5719038"/>
            <a:ext cx="2820350" cy="4981192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ontrastive co-attention: mine cross-image exclusive semantics…"/>
          <p:cNvSpPr txBox="1"/>
          <p:nvPr/>
        </p:nvSpPr>
        <p:spPr>
          <a:xfrm>
            <a:off x="944539" y="2222158"/>
            <a:ext cx="22494921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Contrastive co-attention: mine cross-image exclusive semantics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Class-agnostic co-attentions</a:t>
            </a:r>
          </a:p>
        </p:txBody>
      </p:sp>
      <p:sp>
        <p:nvSpPr>
          <p:cNvPr id="175" name="Methodology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Methodology </a:t>
            </a:r>
            <a:endParaRPr sz="1200"/>
          </a:p>
          <a:p>
            <a:pPr>
              <a:defRPr sz="6000"/>
            </a:pPr>
            <a:endParaRPr sz="1200"/>
          </a:p>
        </p:txBody>
      </p:sp>
      <p:sp>
        <p:nvSpPr>
          <p:cNvPr id="176" name="Contrast co-attention matrix"/>
          <p:cNvSpPr txBox="1"/>
          <p:nvPr/>
        </p:nvSpPr>
        <p:spPr>
          <a:xfrm>
            <a:off x="944539" y="4628640"/>
            <a:ext cx="2249492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lvl1pPr>
          </a:lstStyle>
          <a:p>
            <a:pPr/>
            <a:r>
              <a:t>Contrast co-attention matrix</a:t>
            </a:r>
          </a:p>
        </p:txBody>
      </p:sp>
      <p:sp>
        <p:nvSpPr>
          <p:cNvPr id="177" name="Contrast co-attention features"/>
          <p:cNvSpPr txBox="1"/>
          <p:nvPr/>
        </p:nvSpPr>
        <p:spPr>
          <a:xfrm>
            <a:off x="944539" y="6581604"/>
            <a:ext cx="2249492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lvl1pPr>
          </a:lstStyle>
          <a:p>
            <a:pPr/>
            <a:r>
              <a:t>Contrast co-attention features</a:t>
            </a:r>
          </a:p>
        </p:txBody>
      </p:sp>
      <p:sp>
        <p:nvSpPr>
          <p:cNvPr id="178" name="Contrast co-attention loss"/>
          <p:cNvSpPr txBox="1"/>
          <p:nvPr/>
        </p:nvSpPr>
        <p:spPr>
          <a:xfrm>
            <a:off x="944539" y="8623438"/>
            <a:ext cx="2249492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lvl1pPr>
          </a:lstStyle>
          <a:p>
            <a:pPr/>
            <a:r>
              <a:t>Contrast co-attention loss</a:t>
            </a:r>
          </a:p>
        </p:txBody>
      </p:sp>
      <p:pic>
        <p:nvPicPr>
          <p:cNvPr id="17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12629" r="1042" b="12629"/>
          <a:stretch>
            <a:fillRect/>
          </a:stretch>
        </p:blipFill>
        <p:spPr>
          <a:xfrm>
            <a:off x="960563" y="3755794"/>
            <a:ext cx="13498161" cy="823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0" t="9730" r="0" b="9730"/>
          <a:stretch>
            <a:fillRect/>
          </a:stretch>
        </p:blipFill>
        <p:spPr>
          <a:xfrm>
            <a:off x="960563" y="5499666"/>
            <a:ext cx="13498217" cy="932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0563" y="7497064"/>
            <a:ext cx="15875432" cy="932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0563" y="9538898"/>
            <a:ext cx="17127076" cy="315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成组"/>
          <p:cNvGrpSpPr/>
          <p:nvPr/>
        </p:nvGrpSpPr>
        <p:grpSpPr>
          <a:xfrm>
            <a:off x="14701584" y="112118"/>
            <a:ext cx="9682342" cy="6445960"/>
            <a:chOff x="0" y="0"/>
            <a:chExt cx="9682340" cy="6445959"/>
          </a:xfrm>
        </p:grpSpPr>
        <p:pic>
          <p:nvPicPr>
            <p:cNvPr id="183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079" t="0" r="36375" b="33878"/>
            <a:stretch>
              <a:fillRect/>
            </a:stretch>
          </p:blipFill>
          <p:spPr>
            <a:xfrm>
              <a:off x="0" y="685029"/>
              <a:ext cx="9396647" cy="54945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矩形"/>
            <p:cNvSpPr/>
            <p:nvPr/>
          </p:nvSpPr>
          <p:spPr>
            <a:xfrm rot="1946332">
              <a:off x="5912107" y="132194"/>
              <a:ext cx="2291084" cy="6181571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3079" t="0" r="3079" b="33878"/>
          <a:stretch>
            <a:fillRect/>
          </a:stretch>
        </p:blipFill>
        <p:spPr>
          <a:xfrm>
            <a:off x="500062" y="2969378"/>
            <a:ext cx="23383834" cy="882191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ethodology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Methodology </a:t>
            </a:r>
            <a:endParaRPr sz="1200"/>
          </a:p>
          <a:p>
            <a:pPr>
              <a:defRPr sz="6000"/>
            </a:pPr>
            <a:endParaRPr sz="1200"/>
          </a:p>
        </p:txBody>
      </p:sp>
      <p:sp>
        <p:nvSpPr>
          <p:cNvPr id="189" name="矩形"/>
          <p:cNvSpPr/>
          <p:nvPr/>
        </p:nvSpPr>
        <p:spPr>
          <a:xfrm>
            <a:off x="15588619" y="5622122"/>
            <a:ext cx="3053023" cy="4981192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verall loss"/>
          <p:cNvSpPr txBox="1"/>
          <p:nvPr/>
        </p:nvSpPr>
        <p:spPr>
          <a:xfrm>
            <a:off x="944539" y="2426628"/>
            <a:ext cx="2249492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6000"/>
            </a:lvl1pPr>
          </a:lstStyle>
          <a:p>
            <a:pPr/>
            <a:r>
              <a:t>Overall loss</a:t>
            </a:r>
          </a:p>
        </p:txBody>
      </p:sp>
      <p:sp>
        <p:nvSpPr>
          <p:cNvPr id="192" name="Methodology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Methodology </a:t>
            </a:r>
            <a:endParaRPr sz="1200"/>
          </a:p>
          <a:p>
            <a:pPr>
              <a:defRPr sz="6000"/>
            </a:pPr>
            <a:endParaRPr sz="1200"/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9871" y="3970760"/>
            <a:ext cx="9204257" cy="125416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In-depth discussion…"/>
          <p:cNvSpPr txBox="1"/>
          <p:nvPr/>
        </p:nvSpPr>
        <p:spPr>
          <a:xfrm>
            <a:off x="1024620" y="6976333"/>
            <a:ext cx="22334759" cy="277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b="1" sz="6000"/>
            </a:pPr>
            <a:r>
              <a:t>In-depth discussion</a:t>
            </a:r>
          </a:p>
          <a:p>
            <a:pPr algn="l">
              <a:lnSpc>
                <a:spcPct val="120000"/>
              </a:lnSpc>
            </a:pPr>
            <a:r>
              <a:t>Auxiliary-task learning: predict the common and uncommon semantics</a:t>
            </a:r>
          </a:p>
          <a:p>
            <a:pPr algn="l">
              <a:lnSpc>
                <a:spcPct val="120000"/>
              </a:lnSpc>
            </a:pPr>
            <a:r>
              <a:t>Image co-segmentation: use knowledge of images shared/unshared semantics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ethodology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Methodology </a:t>
            </a:r>
            <a:endParaRPr sz="1200"/>
          </a:p>
          <a:p>
            <a:pPr>
              <a:defRPr sz="6000"/>
            </a:pPr>
            <a:endParaRPr sz="1200"/>
          </a:p>
        </p:txBody>
      </p:sp>
      <p:pic>
        <p:nvPicPr>
          <p:cNvPr id="1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924300"/>
            <a:ext cx="23520400" cy="586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Experiment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Experiment </a:t>
            </a: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0888" y="960743"/>
            <a:ext cx="15367481" cy="1176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xperiment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Experiment </a:t>
            </a:r>
          </a:p>
        </p:txBody>
      </p:sp>
      <p:pic>
        <p:nvPicPr>
          <p:cNvPr id="20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175" y="2339996"/>
            <a:ext cx="17909649" cy="10224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Experiment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Experiment </a:t>
            </a:r>
          </a:p>
        </p:txBody>
      </p:sp>
      <p:pic>
        <p:nvPicPr>
          <p:cNvPr id="20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737" y="2566926"/>
            <a:ext cx="13606077" cy="4731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8634" y="8150391"/>
            <a:ext cx="18506732" cy="4350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64823" y="2566926"/>
            <a:ext cx="7091439" cy="4731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Weakly Supervised Semantic Seg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Weakly Supervised Semantic Segmentation </a:t>
            </a:r>
          </a:p>
        </p:txBody>
      </p:sp>
      <p:sp>
        <p:nvSpPr>
          <p:cNvPr id="129" name="weaker forms of supervision: bounding boxes, scribbles, points, and image-level labels"/>
          <p:cNvSpPr txBox="1"/>
          <p:nvPr/>
        </p:nvSpPr>
        <p:spPr>
          <a:xfrm>
            <a:off x="907826" y="4226638"/>
            <a:ext cx="19048830" cy="6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weaker forms of supervision: bounding boxes, scribbles, points, and </a:t>
            </a:r>
            <a:r>
              <a:rPr b="1" u="sng">
                <a:solidFill>
                  <a:schemeClr val="accent5">
                    <a:satOff val="-8700"/>
                    <a:lumOff val="-21853"/>
                  </a:schemeClr>
                </a:solidFill>
              </a:rPr>
              <a:t>image-level labels</a:t>
            </a:r>
          </a:p>
        </p:txBody>
      </p:sp>
      <p:pic>
        <p:nvPicPr>
          <p:cNvPr id="1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631" y="5989801"/>
            <a:ext cx="18108660" cy="5901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roblem setting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Problem setting</a:t>
            </a:r>
            <a:endParaRPr sz="1200"/>
          </a:p>
        </p:txBody>
      </p:sp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4600" y="4162067"/>
            <a:ext cx="19514800" cy="6861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rrent methods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Current methods</a:t>
            </a:r>
            <a:endParaRPr sz="1200"/>
          </a:p>
        </p:txBody>
      </p:sp>
      <p:sp>
        <p:nvSpPr>
          <p:cNvPr id="136" name="Pipeline: train classifier by single-image data, generate pseudo GT, and then train fully segmentation network…"/>
          <p:cNvSpPr txBox="1"/>
          <p:nvPr/>
        </p:nvSpPr>
        <p:spPr>
          <a:xfrm>
            <a:off x="964331" y="2339996"/>
            <a:ext cx="22797061" cy="138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Pipeline: train classifier by single-image data, generate pseudo GT, and then train fully segmentation network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Struggle to make the localization maps </a:t>
            </a:r>
            <a:r>
              <a:rPr b="1"/>
              <a:t>capture more complete object content</a:t>
            </a:r>
          </a:p>
        </p:txBody>
      </p:sp>
      <p:pic>
        <p:nvPicPr>
          <p:cNvPr id="13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70650" b="29681"/>
          <a:stretch>
            <a:fillRect/>
          </a:stretch>
        </p:blipFill>
        <p:spPr>
          <a:xfrm>
            <a:off x="7766843" y="4114220"/>
            <a:ext cx="8850124" cy="8467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imitations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Limitations</a:t>
            </a:r>
            <a:endParaRPr sz="1200"/>
          </a:p>
        </p:txBody>
      </p:sp>
      <p:sp>
        <p:nvSpPr>
          <p:cNvPr id="140" name="Only intra-image information is used…"/>
          <p:cNvSpPr txBox="1"/>
          <p:nvPr/>
        </p:nvSpPr>
        <p:spPr>
          <a:xfrm>
            <a:off x="944539" y="2959113"/>
            <a:ext cx="22494921" cy="202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6000"/>
            </a:pPr>
            <a:r>
              <a:t>Only intra-image information is used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6000"/>
            </a:pPr>
            <a:r>
              <a:t>Rich cross-image relation is ignored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ain idea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main idea</a:t>
            </a:r>
          </a:p>
        </p:txBody>
      </p:sp>
      <p:pic>
        <p:nvPicPr>
          <p:cNvPr id="1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29892" t="0" r="4460" b="30234"/>
          <a:stretch>
            <a:fillRect/>
          </a:stretch>
        </p:blipFill>
        <p:spPr>
          <a:xfrm>
            <a:off x="2011759" y="3638390"/>
            <a:ext cx="20360474" cy="864068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Exploit cross-image semantics for complete object pattern mining"/>
          <p:cNvSpPr txBox="1"/>
          <p:nvPr/>
        </p:nvSpPr>
        <p:spPr>
          <a:xfrm>
            <a:off x="852564" y="2339996"/>
            <a:ext cx="2106545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6000"/>
            </a:lvl1pPr>
          </a:lstStyle>
          <a:p>
            <a:pPr/>
            <a:r>
              <a:t>Exploit cross-image semantics for complete object pattern mining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ethodology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Methodology </a:t>
            </a:r>
            <a:endParaRPr sz="1200"/>
          </a:p>
          <a:p>
            <a:pPr>
              <a:defRPr sz="6000"/>
            </a:pPr>
            <a:endParaRPr sz="1200"/>
          </a:p>
        </p:txBody>
      </p:sp>
      <p:sp>
        <p:nvSpPr>
          <p:cNvPr id="147" name="Siamese network is used to mine the relation between image pairs…"/>
          <p:cNvSpPr txBox="1"/>
          <p:nvPr/>
        </p:nvSpPr>
        <p:spPr>
          <a:xfrm>
            <a:off x="627864" y="2141738"/>
            <a:ext cx="22494921" cy="30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6000"/>
            </a:pPr>
            <a:r>
              <a:t>Siamese network is used to mine the relation between image pairs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6000"/>
            </a:pPr>
            <a:r>
              <a:t>Co-attention: mine the cross-image common semantics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6000"/>
            </a:pPr>
            <a:r>
              <a:t>Contrastive co-attention: mine the cross-image exclusive semantics</a:t>
            </a:r>
          </a:p>
        </p:txBody>
      </p:sp>
      <p:pic>
        <p:nvPicPr>
          <p:cNvPr id="1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2874" t="0" r="2874" b="32254"/>
          <a:stretch>
            <a:fillRect/>
          </a:stretch>
        </p:blipFill>
        <p:spPr>
          <a:xfrm>
            <a:off x="3298459" y="5793919"/>
            <a:ext cx="17153676" cy="6601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983" y="10457399"/>
            <a:ext cx="19658034" cy="240035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Basic classifier: individual-image information is explored…"/>
          <p:cNvSpPr txBox="1"/>
          <p:nvPr/>
        </p:nvSpPr>
        <p:spPr>
          <a:xfrm>
            <a:off x="944539" y="2021496"/>
            <a:ext cx="22494921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</a:pPr>
            <a:r>
              <a:t>Basic classifier: individual-image information is explored 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</a:pPr>
            <a:r>
              <a:t>Siamese network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</a:pPr>
            <a:r>
              <a:t>Sigmoid cross entropy</a:t>
            </a:r>
          </a:p>
        </p:txBody>
      </p:sp>
      <p:sp>
        <p:nvSpPr>
          <p:cNvPr id="152" name="Methodology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Methodology </a:t>
            </a:r>
            <a:endParaRPr sz="1200"/>
          </a:p>
          <a:p>
            <a:pPr>
              <a:defRPr sz="6000"/>
            </a:pPr>
            <a:endParaRPr sz="1200"/>
          </a:p>
        </p:txBody>
      </p:sp>
      <p:grpSp>
        <p:nvGrpSpPr>
          <p:cNvPr id="155" name="成组"/>
          <p:cNvGrpSpPr/>
          <p:nvPr/>
        </p:nvGrpSpPr>
        <p:grpSpPr>
          <a:xfrm>
            <a:off x="11909831" y="2475700"/>
            <a:ext cx="11476561" cy="7872749"/>
            <a:chOff x="0" y="0"/>
            <a:chExt cx="11476559" cy="7872748"/>
          </a:xfrm>
        </p:grpSpPr>
        <p:pic>
          <p:nvPicPr>
            <p:cNvPr id="15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079" t="0" r="36375" b="33878"/>
            <a:stretch>
              <a:fillRect/>
            </a:stretch>
          </p:blipFill>
          <p:spPr>
            <a:xfrm>
              <a:off x="0" y="784924"/>
              <a:ext cx="11476560" cy="6710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矩形"/>
            <p:cNvSpPr/>
            <p:nvPr/>
          </p:nvSpPr>
          <p:spPr>
            <a:xfrm rot="1946332">
              <a:off x="2818670" y="161455"/>
              <a:ext cx="2798207" cy="7549838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-attention: mine the cross-image common semantics…"/>
          <p:cNvSpPr txBox="1"/>
          <p:nvPr/>
        </p:nvSpPr>
        <p:spPr>
          <a:xfrm>
            <a:off x="944539" y="2222158"/>
            <a:ext cx="22494921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Co-attention: mine the cross-image common semantics</a:t>
            </a:r>
          </a:p>
          <a:p>
            <a: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pPr>
            <a:r>
              <a:t>Affinity matrix</a:t>
            </a:r>
          </a:p>
        </p:txBody>
      </p:sp>
      <p:sp>
        <p:nvSpPr>
          <p:cNvPr id="158" name="Methodology"/>
          <p:cNvSpPr txBox="1"/>
          <p:nvPr>
            <p:ph type="title" idx="4294967295"/>
          </p:nvPr>
        </p:nvSpPr>
        <p:spPr>
          <a:xfrm>
            <a:off x="952500" y="838200"/>
            <a:ext cx="22479000" cy="1381147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Methodology </a:t>
            </a:r>
            <a:endParaRPr sz="1200"/>
          </a:p>
          <a:p>
            <a:pPr>
              <a:defRPr sz="6000"/>
            </a:pPr>
            <a:endParaRPr sz="1200"/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21824" r="0" b="21824"/>
          <a:stretch>
            <a:fillRect/>
          </a:stretch>
        </p:blipFill>
        <p:spPr>
          <a:xfrm>
            <a:off x="885345" y="3782545"/>
            <a:ext cx="7668676" cy="85980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o-attention matrix"/>
          <p:cNvSpPr txBox="1"/>
          <p:nvPr/>
        </p:nvSpPr>
        <p:spPr>
          <a:xfrm>
            <a:off x="944539" y="5695440"/>
            <a:ext cx="2249492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lvl1pPr>
          </a:lstStyle>
          <a:p>
            <a:pPr/>
            <a:r>
              <a:t>Co-attention matrix</a:t>
            </a:r>
          </a:p>
        </p:txBody>
      </p:sp>
      <p:sp>
        <p:nvSpPr>
          <p:cNvPr id="161" name="Co-attention features"/>
          <p:cNvSpPr txBox="1"/>
          <p:nvPr/>
        </p:nvSpPr>
        <p:spPr>
          <a:xfrm>
            <a:off x="944539" y="7470604"/>
            <a:ext cx="2249492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lvl1pPr>
          </a:lstStyle>
          <a:p>
            <a:pPr/>
            <a:r>
              <a:t>Co-attention features</a:t>
            </a:r>
          </a:p>
        </p:txBody>
      </p:sp>
      <p:sp>
        <p:nvSpPr>
          <p:cNvPr id="162" name="Co-attention loss"/>
          <p:cNvSpPr txBox="1"/>
          <p:nvPr/>
        </p:nvSpPr>
        <p:spPr>
          <a:xfrm>
            <a:off x="944539" y="9347338"/>
            <a:ext cx="2249492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956" indent="-496956" algn="l">
              <a:lnSpc>
                <a:spcPct val="120000"/>
              </a:lnSpc>
              <a:buClr>
                <a:srgbClr val="BEBEBE"/>
              </a:buClr>
              <a:buSzPct val="125000"/>
              <a:buChar char="•"/>
              <a:defRPr sz="4000"/>
            </a:lvl1pPr>
          </a:lstStyle>
          <a:p>
            <a:pPr/>
            <a:r>
              <a:t>Co-attention loss</a:t>
            </a:r>
          </a:p>
        </p:txBody>
      </p:sp>
      <p:pic>
        <p:nvPicPr>
          <p:cNvPr id="16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0" t="15261" r="0" b="15261"/>
          <a:stretch>
            <a:fillRect/>
          </a:stretch>
        </p:blipFill>
        <p:spPr>
          <a:xfrm>
            <a:off x="885345" y="6440683"/>
            <a:ext cx="16803211" cy="106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0" t="13299" r="0" b="13299"/>
          <a:stretch>
            <a:fillRect/>
          </a:stretch>
        </p:blipFill>
        <p:spPr>
          <a:xfrm>
            <a:off x="885345" y="8202472"/>
            <a:ext cx="17065584" cy="1119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rcRect l="0" t="6605" r="0" b="6605"/>
          <a:stretch>
            <a:fillRect/>
          </a:stretch>
        </p:blipFill>
        <p:spPr>
          <a:xfrm>
            <a:off x="885345" y="10120657"/>
            <a:ext cx="16803292" cy="2764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" name="成组"/>
          <p:cNvGrpSpPr/>
          <p:nvPr/>
        </p:nvGrpSpPr>
        <p:grpSpPr>
          <a:xfrm>
            <a:off x="14701584" y="71658"/>
            <a:ext cx="9396648" cy="6445960"/>
            <a:chOff x="0" y="0"/>
            <a:chExt cx="9396646" cy="6445959"/>
          </a:xfrm>
        </p:grpSpPr>
        <p:pic>
          <p:nvPicPr>
            <p:cNvPr id="166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079" t="0" r="36375" b="33878"/>
            <a:stretch>
              <a:fillRect/>
            </a:stretch>
          </p:blipFill>
          <p:spPr>
            <a:xfrm>
              <a:off x="0" y="725490"/>
              <a:ext cx="9396647" cy="5494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矩形"/>
            <p:cNvSpPr/>
            <p:nvPr/>
          </p:nvSpPr>
          <p:spPr>
            <a:xfrm rot="1946332">
              <a:off x="4080161" y="132194"/>
              <a:ext cx="2291084" cy="6181571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